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76" r:id="rId3"/>
    <p:sldId id="277" r:id="rId4"/>
    <p:sldId id="280" r:id="rId5"/>
    <p:sldId id="281" r:id="rId6"/>
    <p:sldId id="282" r:id="rId7"/>
    <p:sldId id="283" r:id="rId8"/>
    <p:sldId id="256" r:id="rId9"/>
    <p:sldId id="284" r:id="rId10"/>
    <p:sldId id="285" r:id="rId11"/>
    <p:sldId id="279" r:id="rId12"/>
    <p:sldId id="288" r:id="rId13"/>
    <p:sldId id="286" r:id="rId14"/>
    <p:sldId id="289" r:id="rId15"/>
    <p:sldId id="290" r:id="rId16"/>
    <p:sldId id="292" r:id="rId17"/>
    <p:sldId id="293" r:id="rId18"/>
    <p:sldId id="294" r:id="rId19"/>
    <p:sldId id="295" r:id="rId20"/>
    <p:sldId id="291" r:id="rId21"/>
    <p:sldId id="296" r:id="rId22"/>
    <p:sldId id="297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70" r:id="rId31"/>
    <p:sldId id="272" r:id="rId32"/>
    <p:sldId id="273" r:id="rId33"/>
    <p:sldId id="274" r:id="rId34"/>
    <p:sldId id="275" r:id="rId35"/>
  </p:sldIdLst>
  <p:sldSz cx="10693400" cy="7562850"/>
  <p:notesSz cx="6858000" cy="9144000"/>
  <p:custDataLst>
    <p:tags r:id="rId37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45D"/>
    <a:srgbClr val="BAC8D3"/>
    <a:srgbClr val="82B366"/>
    <a:srgbClr val="D5E8D4"/>
    <a:srgbClr val="B46504"/>
    <a:srgbClr val="FAD7AC"/>
    <a:srgbClr val="6C8EBF"/>
    <a:srgbClr val="D7E9FF"/>
    <a:srgbClr val="DC3C05"/>
    <a:srgbClr val="96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6327" autoAdjust="0"/>
  </p:normalViewPr>
  <p:slideViewPr>
    <p:cSldViewPr showGuides="1">
      <p:cViewPr varScale="1">
        <p:scale>
          <a:sx n="112" d="100"/>
          <a:sy n="112" d="100"/>
        </p:scale>
        <p:origin x="1824" y="184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14828897338399E-2"/>
          <c:y val="2.5806451612903201E-2"/>
          <c:w val="0.95437262357414498"/>
          <c:h val="0.78709677419354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East</c:v>
                </c:pt>
              </c:strCache>
            </c:strRef>
          </c:tx>
          <c:spPr>
            <a:solidFill>
              <a:schemeClr val="accent1"/>
            </a:solidFill>
            <a:ln w="25485"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25485">
                <a:noFill/>
              </a:ln>
            </c:spPr>
            <c:extLst>
              <c:ext xmlns:c16="http://schemas.microsoft.com/office/drawing/2014/chart" uri="{C3380CC4-5D6E-409C-BE32-E72D297353CC}">
                <c16:uniqueId val="{00000001-3DC4-5B4E-98B0-EE4EF15772A9}"/>
              </c:ext>
            </c:extLst>
          </c:dPt>
          <c:cat>
            <c:numRef>
              <c:f>Sheet1!$B$1:$F$1</c:f>
              <c:numCache>
                <c:formatCode>General</c:formatCode>
                <c:ptCount val="5"/>
                <c:pt idx="0">
                  <c:v>17</c:v>
                </c:pt>
                <c:pt idx="1">
                  <c:v>27</c:v>
                </c:pt>
                <c:pt idx="2">
                  <c:v>32</c:v>
                </c:pt>
                <c:pt idx="3">
                  <c:v>20</c:v>
                </c:pt>
                <c:pt idx="4">
                  <c:v>15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17</c:v>
                </c:pt>
                <c:pt idx="1">
                  <c:v>27</c:v>
                </c:pt>
                <c:pt idx="2">
                  <c:v>32</c:v>
                </c:pt>
                <c:pt idx="3">
                  <c:v>20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C4-5B4E-98B0-EE4EF1577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5119288"/>
        <c:axId val="-2122103480"/>
      </c:barChart>
      <c:catAx>
        <c:axId val="-2125119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3822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06" b="1" i="0" u="none" strike="noStrike" baseline="0">
                <a:solidFill>
                  <a:schemeClr val="tx2"/>
                </a:solidFill>
                <a:latin typeface="Arial"/>
                <a:ea typeface="Arial"/>
                <a:cs typeface="Arial"/>
              </a:defRPr>
            </a:pPr>
            <a:endParaRPr lang="en-DE"/>
          </a:p>
        </c:txPr>
        <c:crossAx val="-21221034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22103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25119288"/>
        <c:crosses val="autoZero"/>
        <c:crossBetween val="between"/>
      </c:valAx>
      <c:spPr>
        <a:noFill/>
        <a:ln w="254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06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8497409326401"/>
          <c:y val="7.0731707317073206E-2"/>
          <c:w val="0.44170984455958501"/>
          <c:h val="0.83170731707317103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East</c:v>
                </c:pt>
              </c:strCache>
            </c:strRef>
          </c:tx>
          <c:spPr>
            <a:solidFill>
              <a:schemeClr val="accent1"/>
            </a:solidFill>
            <a:ln w="25396">
              <a:noFill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67C9-E149-9F52-5084F5CCE561}"/>
              </c:ext>
            </c:extLst>
          </c:dPt>
          <c:dPt>
            <c:idx val="1"/>
            <c:bubble3D val="0"/>
            <c:spPr>
              <a:solidFill>
                <a:srgbClr val="FFB932"/>
              </a:solidFill>
              <a:ln w="25396">
                <a:noFill/>
              </a:ln>
            </c:spPr>
            <c:extLst>
              <c:ext xmlns:c16="http://schemas.microsoft.com/office/drawing/2014/chart" uri="{C3380CC4-5D6E-409C-BE32-E72D297353CC}">
                <c16:uniqueId val="{00000002-67C9-E149-9F52-5084F5CCE561}"/>
              </c:ext>
            </c:extLst>
          </c:dPt>
          <c:dPt>
            <c:idx val="2"/>
            <c:bubble3D val="0"/>
            <c:spPr>
              <a:solidFill>
                <a:srgbClr val="FFC864"/>
              </a:solidFill>
              <a:ln w="25396">
                <a:noFill/>
              </a:ln>
            </c:spPr>
            <c:extLst>
              <c:ext xmlns:c16="http://schemas.microsoft.com/office/drawing/2014/chart" uri="{C3380CC4-5D6E-409C-BE32-E72D297353CC}">
                <c16:uniqueId val="{00000004-67C9-E149-9F52-5084F5CCE561}"/>
              </c:ext>
            </c:extLst>
          </c:dPt>
          <c:dPt>
            <c:idx val="3"/>
            <c:bubble3D val="0"/>
            <c:spPr>
              <a:solidFill>
                <a:srgbClr val="FFDC96"/>
              </a:solidFill>
              <a:ln w="25396">
                <a:noFill/>
              </a:ln>
            </c:spPr>
            <c:extLst>
              <c:ext xmlns:c16="http://schemas.microsoft.com/office/drawing/2014/chart" uri="{C3380CC4-5D6E-409C-BE32-E72D297353CC}">
                <c16:uniqueId val="{00000006-67C9-E149-9F52-5084F5CCE561}"/>
              </c:ext>
            </c:extLst>
          </c:dPt>
          <c:dPt>
            <c:idx val="4"/>
            <c:bubble3D val="0"/>
            <c:spPr>
              <a:solidFill>
                <a:srgbClr val="FFF0CD"/>
              </a:solidFill>
              <a:ln w="25396">
                <a:noFill/>
              </a:ln>
            </c:spPr>
            <c:extLst>
              <c:ext xmlns:c16="http://schemas.microsoft.com/office/drawing/2014/chart" uri="{C3380CC4-5D6E-409C-BE32-E72D297353CC}">
                <c16:uniqueId val="{00000008-67C9-E149-9F52-5084F5CCE561}"/>
              </c:ext>
            </c:extLst>
          </c:dPt>
          <c:dLbls>
            <c:dLbl>
              <c:idx val="0"/>
              <c:layout>
                <c:manualLayout>
                  <c:x val="0.124523222306247"/>
                  <c:y val="5.31799775921788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7C9-E149-9F52-5084F5CCE561}"/>
                </c:ext>
              </c:extLst>
            </c:dLbl>
            <c:dLbl>
              <c:idx val="1"/>
              <c:layout>
                <c:manualLayout>
                  <c:x val="4.81137357486957E-2"/>
                  <c:y val="6.0252998187731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C9-E149-9F52-5084F5CCE561}"/>
                </c:ext>
              </c:extLst>
            </c:dLbl>
            <c:dLbl>
              <c:idx val="2"/>
              <c:layout>
                <c:manualLayout>
                  <c:x val="-0.13656124355586299"/>
                  <c:y val="-0.131947122046305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C9-E149-9F52-5084F5CCE561}"/>
                </c:ext>
              </c:extLst>
            </c:dLbl>
            <c:dLbl>
              <c:idx val="3"/>
              <c:layout>
                <c:manualLayout>
                  <c:x val="-1.39162467854683E-2"/>
                  <c:y val="1.3200120859604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C9-E149-9F52-5084F5CCE561}"/>
                </c:ext>
              </c:extLst>
            </c:dLbl>
            <c:dLbl>
              <c:idx val="4"/>
              <c:layout>
                <c:manualLayout>
                  <c:x val="-0.142280529193855"/>
                  <c:y val="4.43774698179411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C9-E149-9F52-5084F5CCE561}"/>
                </c:ext>
              </c:extLst>
            </c:dLbl>
            <c:numFmt formatCode="0%" sourceLinked="0"/>
            <c:spPr>
              <a:noFill/>
              <a:ln w="25396">
                <a:noFill/>
              </a:ln>
            </c:spPr>
            <c:txPr>
              <a:bodyPr/>
              <a:lstStyle/>
              <a:p>
                <a:pPr>
                  <a:defRPr sz="17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Angabe 1</c:v>
                </c:pt>
                <c:pt idx="1">
                  <c:v>Angabe 2</c:v>
                </c:pt>
                <c:pt idx="2">
                  <c:v>Angabe 3</c:v>
                </c:pt>
                <c:pt idx="3">
                  <c:v>Angabe 4</c:v>
                </c:pt>
                <c:pt idx="4">
                  <c:v>Angabe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17</c:v>
                </c:pt>
                <c:pt idx="1">
                  <c:v>27</c:v>
                </c:pt>
                <c:pt idx="2">
                  <c:v>32</c:v>
                </c:pt>
                <c:pt idx="3">
                  <c:v>20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7C9-E149-9F52-5084F5CCE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396">
          <a:noFill/>
        </a:ln>
      </c:spPr>
    </c:plotArea>
    <c:legend>
      <c:legendPos val="r"/>
      <c:layout>
        <c:manualLayout>
          <c:xMode val="edge"/>
          <c:yMode val="edge"/>
          <c:x val="0.73704663212435195"/>
          <c:y val="4.3902439024390297E-2"/>
          <c:w val="0.15673575129533701"/>
          <c:h val="0.40243902439024398"/>
        </c:manualLayout>
      </c:layout>
      <c:overlay val="0"/>
      <c:spPr>
        <a:solidFill>
          <a:schemeClr val="bg1"/>
        </a:solidFill>
        <a:ln w="25396">
          <a:noFill/>
        </a:ln>
      </c:spPr>
      <c:txPr>
        <a:bodyPr/>
        <a:lstStyle/>
        <a:p>
          <a:pPr>
            <a:defRPr sz="1285" b="0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DE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00" b="0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627494456762804E-2"/>
          <c:y val="0.11138014527845"/>
          <c:w val="0.71175166297117498"/>
          <c:h val="0.7845036319612590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Angabe 1</c:v>
                </c:pt>
              </c:strCache>
            </c:strRef>
          </c:tx>
          <c:spPr>
            <a:ln w="38215">
              <a:solidFill>
                <a:srgbClr val="96BE00"/>
              </a:solidFill>
              <a:prstDash val="lgDash"/>
            </a:ln>
          </c:spPr>
          <c:marker>
            <c:symbol val="none"/>
          </c:marker>
          <c:dPt>
            <c:idx val="1"/>
            <c:bubble3D val="0"/>
            <c:spPr>
              <a:ln w="38215">
                <a:solidFill>
                  <a:srgbClr val="96BE00"/>
                </a:solidFill>
                <a:prstDash val="lgDash"/>
              </a:ln>
            </c:spPr>
            <c:extLst>
              <c:ext xmlns:c16="http://schemas.microsoft.com/office/drawing/2014/chart" uri="{C3380CC4-5D6E-409C-BE32-E72D297353CC}">
                <c16:uniqueId val="{00000001-9068-F146-BCA2-49097A9C9763}"/>
              </c:ext>
            </c:extLst>
          </c:dPt>
          <c:dPt>
            <c:idx val="2"/>
            <c:bubble3D val="0"/>
            <c:spPr>
              <a:ln w="38215">
                <a:solidFill>
                  <a:srgbClr val="96BE00"/>
                </a:solidFill>
                <a:prstDash val="lgDash"/>
              </a:ln>
            </c:spPr>
            <c:extLst>
              <c:ext xmlns:c16="http://schemas.microsoft.com/office/drawing/2014/chart" uri="{C3380CC4-5D6E-409C-BE32-E72D297353CC}">
                <c16:uniqueId val="{00000003-9068-F146-BCA2-49097A9C9763}"/>
              </c:ext>
            </c:extLst>
          </c:dPt>
          <c:dPt>
            <c:idx val="3"/>
            <c:bubble3D val="0"/>
            <c:spPr>
              <a:ln w="38215">
                <a:solidFill>
                  <a:srgbClr val="96BE00"/>
                </a:solidFill>
                <a:prstDash val="lgDash"/>
              </a:ln>
            </c:spPr>
            <c:extLst>
              <c:ext xmlns:c16="http://schemas.microsoft.com/office/drawing/2014/chart" uri="{C3380CC4-5D6E-409C-BE32-E72D297353CC}">
                <c16:uniqueId val="{00000005-9068-F146-BCA2-49097A9C9763}"/>
              </c:ext>
            </c:extLst>
          </c:dPt>
          <c:dPt>
            <c:idx val="4"/>
            <c:bubble3D val="0"/>
            <c:spPr>
              <a:ln w="38215">
                <a:solidFill>
                  <a:srgbClr val="96BE00"/>
                </a:solidFill>
                <a:prstDash val="lgDash"/>
              </a:ln>
            </c:spPr>
            <c:extLst>
              <c:ext xmlns:c16="http://schemas.microsoft.com/office/drawing/2014/chart" uri="{C3380CC4-5D6E-409C-BE32-E72D297353CC}">
                <c16:uniqueId val="{00000007-9068-F146-BCA2-49097A9C9763}"/>
              </c:ext>
            </c:extLst>
          </c:dPt>
          <c:cat>
            <c:numRef>
              <c:f>Sheet1!$B$1:$F$1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17</c:v>
                </c:pt>
                <c:pt idx="1">
                  <c:v>27</c:v>
                </c:pt>
                <c:pt idx="2">
                  <c:v>32</c:v>
                </c:pt>
                <c:pt idx="3">
                  <c:v>20</c:v>
                </c:pt>
                <c:pt idx="4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068-F146-BCA2-49097A9C976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Angabe 2</c:v>
                </c:pt>
              </c:strCache>
            </c:strRef>
          </c:tx>
          <c:spPr>
            <a:ln w="38215">
              <a:solidFill>
                <a:schemeClr val="accent1"/>
              </a:solidFill>
              <a:prstDash val="solid"/>
            </a:ln>
          </c:spPr>
          <c:marker>
            <c:symbol val="none"/>
          </c:marker>
          <c:cat>
            <c:numRef>
              <c:f>Sheet1!$B$1:$F$1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</c:v>
                </c:pt>
                <c:pt idx="1">
                  <c:v>43</c:v>
                </c:pt>
                <c:pt idx="2">
                  <c:v>45</c:v>
                </c:pt>
                <c:pt idx="3">
                  <c:v>65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068-F146-BCA2-49097A9C976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Angabe 3</c:v>
                </c:pt>
              </c:strCache>
            </c:strRef>
          </c:tx>
          <c:spPr>
            <a:ln w="38215">
              <a:solidFill>
                <a:srgbClr val="000000"/>
              </a:solidFill>
              <a:prstDash val="lgDash"/>
            </a:ln>
          </c:spPr>
          <c:marker>
            <c:symbol val="none"/>
          </c:marker>
          <c:cat>
            <c:numRef>
              <c:f>Sheet1!$B$1:$F$1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12</c:v>
                </c:pt>
                <c:pt idx="1">
                  <c:v>21</c:v>
                </c:pt>
                <c:pt idx="2">
                  <c:v>23</c:v>
                </c:pt>
                <c:pt idx="3">
                  <c:v>21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068-F146-BCA2-49097A9C9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5861288"/>
        <c:axId val="2056866152"/>
      </c:lineChart>
      <c:catAx>
        <c:axId val="209586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821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04" b="1" i="0" u="none" strike="noStrike" baseline="0">
                <a:solidFill>
                  <a:schemeClr val="accent1"/>
                </a:solidFill>
                <a:latin typeface="Arial"/>
                <a:ea typeface="Arial"/>
                <a:cs typeface="Arial"/>
              </a:defRPr>
            </a:pPr>
            <a:endParaRPr lang="en-DE"/>
          </a:p>
        </c:txPr>
        <c:crossAx val="20568661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56866152"/>
        <c:scaling>
          <c:orientation val="minMax"/>
        </c:scaling>
        <c:delete val="0"/>
        <c:axPos val="l"/>
        <c:majorGridlines>
          <c:spPr>
            <a:ln w="3185">
              <a:solidFill>
                <a:schemeClr val="tx1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9554">
            <a:noFill/>
          </a:ln>
        </c:spPr>
        <c:txPr>
          <a:bodyPr rot="0" vert="horz"/>
          <a:lstStyle/>
          <a:p>
            <a:pPr>
              <a:defRPr sz="1404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DE"/>
          </a:p>
        </c:txPr>
        <c:crossAx val="2095861288"/>
        <c:crosses val="autoZero"/>
        <c:crossBetween val="between"/>
      </c:valAx>
      <c:spPr>
        <a:noFill/>
        <a:ln w="25476">
          <a:noFill/>
        </a:ln>
      </c:spPr>
    </c:plotArea>
    <c:legend>
      <c:legendPos val="r"/>
      <c:layout>
        <c:manualLayout>
          <c:xMode val="edge"/>
          <c:yMode val="edge"/>
          <c:x val="0.825942350332594"/>
          <c:y val="7.5060532687651296E-2"/>
          <c:w val="0.174057649667406"/>
          <c:h val="0.305084745762712"/>
        </c:manualLayout>
      </c:layout>
      <c:overlay val="0"/>
      <c:spPr>
        <a:solidFill>
          <a:schemeClr val="bg1"/>
        </a:solidFill>
        <a:ln w="25476">
          <a:noFill/>
        </a:ln>
      </c:spPr>
      <c:txPr>
        <a:bodyPr/>
        <a:lstStyle/>
        <a:p>
          <a:pPr>
            <a:defRPr sz="1289" b="0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404" b="0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DE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0.0945</cdr:x>
      <cdr:y>0.4575</cdr:y>
    </cdr:from>
    <cdr:to>
      <cdr:x>0.11525</cdr:x>
      <cdr:y>0.4575</cdr:y>
    </cdr:to>
    <cdr:sp macro="" textlink="">
      <cdr:nvSpPr>
        <cdr:cNvPr id="1025" name="Line 1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>
          <a:off x="694887" y="1786652"/>
          <a:ext cx="152581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xmlns:mc="http://schemas.openxmlformats.org/markup-compatibility/2006" xmlns:a14="http://schemas.microsoft.com/office/drawing/2010/main" val="000000" mc:Ignorable="a14" a14:legacySpreadsheetColorIndex="77"/>
          </a:solidFill>
          <a:prstDash val="sysDash"/>
          <a:round/>
          <a:headEnd/>
          <a:tailEnd/>
        </a:ln>
        <a:extLst xmlns:a="http://schemas.openxmlformats.org/drawingml/2006/main">
          <a:ext uri="{909E8E84-426E-40dd-AFC4-6F175D3DCCD1}">
            <a14:hiddenFill xmlns="" xmlns:a14="http://schemas.microsoft.com/office/drawing/2010/main">
              <a:noFill/>
            </a14:hiddenFill>
          </a:ext>
        </a:extLst>
      </cdr:spPr>
    </cdr:sp>
  </cdr:relSizeAnchor>
  <cdr:relSizeAnchor xmlns:cdr="http://schemas.openxmlformats.org/drawingml/2006/chartDrawing">
    <cdr:from>
      <cdr:x>0.0945</cdr:x>
      <cdr:y>0.13725</cdr:y>
    </cdr:from>
    <cdr:to>
      <cdr:x>0.20725</cdr:x>
      <cdr:y>0.13725</cdr:y>
    </cdr:to>
    <cdr:sp macro="" textlink="">
      <cdr:nvSpPr>
        <cdr:cNvPr id="1026" name="Line 2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>
          <a:off x="694437" y="535124"/>
          <a:ext cx="828547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xmlns:mc="http://schemas.openxmlformats.org/markup-compatibility/2006" xmlns:a14="http://schemas.microsoft.com/office/drawing/2010/main" val="000000" mc:Ignorable="a14" a14:legacySpreadsheetColorIndex="77"/>
          </a:solidFill>
          <a:prstDash val="sysDash"/>
          <a:round/>
          <a:headEnd/>
          <a:tailEnd/>
        </a:ln>
        <a:extLst xmlns:a="http://schemas.openxmlformats.org/drawingml/2006/main">
          <a:ext uri="{909E8E84-426E-40dd-AFC4-6F175D3DCCD1}">
            <a14:hiddenFill xmlns="" xmlns:a14="http://schemas.microsoft.com/office/drawing/2010/main">
              <a:noFill/>
            </a14:hiddenFill>
          </a:ext>
        </a:extLst>
      </cdr:spPr>
    </cdr:sp>
  </cdr:relSizeAnchor>
  <cdr:relSizeAnchor xmlns:cdr="http://schemas.openxmlformats.org/drawingml/2006/chartDrawing">
    <cdr:from>
      <cdr:x>0.455</cdr:x>
      <cdr:y>0.13725</cdr:y>
    </cdr:from>
    <cdr:to>
      <cdr:x>0.56825</cdr:x>
      <cdr:y>0.13725</cdr:y>
    </cdr:to>
    <cdr:sp macro="" textlink="">
      <cdr:nvSpPr>
        <cdr:cNvPr id="1027" name="Line 3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>
          <a:off x="3345752" y="535996"/>
          <a:ext cx="832761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xmlns:mc="http://schemas.openxmlformats.org/markup-compatibility/2006" xmlns:a14="http://schemas.microsoft.com/office/drawing/2010/main" val="000000" mc:Ignorable="a14" a14:legacySpreadsheetColorIndex="77"/>
          </a:solidFill>
          <a:prstDash val="sysDash"/>
          <a:round/>
          <a:headEnd/>
          <a:tailEnd/>
        </a:ln>
        <a:extLst xmlns:a="http://schemas.openxmlformats.org/drawingml/2006/main">
          <a:ext uri="{909E8E84-426E-40dd-AFC4-6F175D3DCCD1}">
            <a14:hiddenFill xmlns="" xmlns:a14="http://schemas.microsoft.com/office/drawing/2010/main">
              <a:noFill/>
            </a14:hiddenFill>
          </a:ext>
        </a:extLst>
      </cdr:spPr>
    </cdr:sp>
  </cdr:relSizeAnchor>
  <cdr:relSizeAnchor xmlns:cdr="http://schemas.openxmlformats.org/drawingml/2006/chartDrawing">
    <cdr:from>
      <cdr:x>0.53325</cdr:x>
      <cdr:y>0.65725</cdr:y>
    </cdr:from>
    <cdr:to>
      <cdr:x>0.61475</cdr:x>
      <cdr:y>0.65725</cdr:y>
    </cdr:to>
    <cdr:sp macro="" textlink="">
      <cdr:nvSpPr>
        <cdr:cNvPr id="1028" name="Line 4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3921147" y="2566726"/>
          <a:ext cx="599294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xmlns:mc="http://schemas.openxmlformats.org/markup-compatibility/2006" xmlns:a14="http://schemas.microsoft.com/office/drawing/2010/main" val="000000" mc:Ignorable="a14" a14:legacySpreadsheetColorIndex="77"/>
          </a:solidFill>
          <a:prstDash val="sysDash"/>
          <a:round/>
          <a:headEnd/>
          <a:tailEnd/>
        </a:ln>
        <a:extLst xmlns:a="http://schemas.openxmlformats.org/drawingml/2006/main">
          <a:ext uri="{909E8E84-426E-40dd-AFC4-6F175D3DCCD1}">
            <a14:hiddenFill xmlns="" xmlns:a14="http://schemas.microsoft.com/office/drawing/2010/main">
              <a:noFill/>
            </a14:hiddenFill>
          </a:ext>
        </a:extLst>
      </cdr:spPr>
    </cdr:sp>
  </cdr:relSizeAnchor>
  <cdr:relSizeAnchor xmlns:cdr="http://schemas.openxmlformats.org/drawingml/2006/chartDrawing">
    <cdr:from>
      <cdr:x>0.14925</cdr:x>
      <cdr:y>0.84425</cdr:y>
    </cdr:from>
    <cdr:to>
      <cdr:x>0.2315</cdr:x>
      <cdr:y>0.84425</cdr:y>
    </cdr:to>
    <cdr:sp macro="" textlink="">
      <cdr:nvSpPr>
        <cdr:cNvPr id="1029" name="Line 5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1097480" y="3297007"/>
          <a:ext cx="604809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xmlns:mc="http://schemas.openxmlformats.org/markup-compatibility/2006" xmlns:a14="http://schemas.microsoft.com/office/drawing/2010/main" val="000000" mc:Ignorable="a14" a14:legacySpreadsheetColorIndex="77"/>
          </a:solidFill>
          <a:prstDash val="sysDash"/>
          <a:round/>
          <a:headEnd/>
          <a:tailEnd/>
        </a:ln>
        <a:extLst xmlns:a="http://schemas.openxmlformats.org/drawingml/2006/main">
          <a:ext uri="{909E8E84-426E-40dd-AFC4-6F175D3DCCD1}">
            <a14:hiddenFill xmlns="" xmlns:a14="http://schemas.microsoft.com/office/drawing/2010/main">
              <a:noFill/>
            </a14:hiddenFill>
          </a:ext>
        </a:extLst>
      </cdr:spPr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…s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-&gt;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KEINE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Bild und Text</a:t>
            </a:r>
          </a:p>
          <a:p>
            <a:endParaRPr lang="en-US" dirty="0"/>
          </a:p>
          <a:p>
            <a:r>
              <a:rPr lang="en-US" dirty="0" err="1"/>
              <a:t>Funktioniert</a:t>
            </a:r>
            <a:r>
              <a:rPr lang="en-US" dirty="0"/>
              <a:t> für retrieval,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gut für </a:t>
            </a:r>
            <a:r>
              <a:rPr lang="en-US" dirty="0" err="1"/>
              <a:t>Aufgaben</a:t>
            </a:r>
            <a:r>
              <a:rPr lang="en-US" dirty="0"/>
              <a:t> die </a:t>
            </a:r>
            <a:r>
              <a:rPr lang="en-US" dirty="0" err="1"/>
              <a:t>starke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benötigen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54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Cheaper &amp; smaller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5059" y="378142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138810" y="3946237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83" y="3210630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83" y="3946237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88" y="4427352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8C5E69-5668-1568-453A-9180A0840242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2A171EB-81AB-1476-B757-E61C3622AF02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8E7165-792F-0EA0-2FA5-E40AA290323E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F10FEFDC-ECD3-A158-973F-ED79578C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B39EEF-948C-95E5-E15D-CFC93B7CF57E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5A3FD-EC03-C4D8-FE23-96E5823833D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0C44DF-04DB-60DB-52A8-A3428A03BDD2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AD3206-3250-73F2-CE15-33ACF57A4EB1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B78E49-5636-F30B-1B7D-51F0D7E2878F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774579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8667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1E65-F8A9-EE49-B549-4B8F8C73F681}"/>
              </a:ext>
            </a:extLst>
          </p:cNvPr>
          <p:cNvGrpSpPr/>
          <p:nvPr/>
        </p:nvGrpSpPr>
        <p:grpSpPr>
          <a:xfrm flipH="1">
            <a:off x="5458922" y="1768282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E373B4-515A-C088-1FE5-38C187CCB38D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250B46-FEB5-D7B9-6F1B-8EE897CF4A11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21ADB9-E74B-2DF6-2EA2-37C853159B70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B400D7-522E-1182-998D-DA289364DA9A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3133335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B862EB-4385-8D2A-69DD-D448E8F239BF}"/>
              </a:ext>
            </a:extLst>
          </p:cNvPr>
          <p:cNvGrpSpPr/>
          <p:nvPr/>
        </p:nvGrpSpPr>
        <p:grpSpPr>
          <a:xfrm>
            <a:off x="1643386" y="3133335"/>
            <a:ext cx="1123267" cy="1296180"/>
            <a:chOff x="4785066" y="1146176"/>
            <a:chExt cx="1123267" cy="1296180"/>
          </a:xfrm>
        </p:grpSpPr>
        <p:pic>
          <p:nvPicPr>
            <p:cNvPr id="31" name="Picture 30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BF680A55-0DA5-1175-3B84-3B0C48D7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4B1BB9-88D9-1CE5-AD28-757D24FD8C1A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  <a:stCxn id="31" idx="3"/>
          </p:cNvCxnSpPr>
          <p:nvPr/>
        </p:nvCxnSpPr>
        <p:spPr bwMode="auto">
          <a:xfrm>
            <a:off x="2766653" y="3781425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414147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860319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4179343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stCxn id="31" idx="3"/>
            <a:endCxn id="7" idx="1"/>
          </p:cNvCxnSpPr>
          <p:nvPr/>
        </p:nvCxnSpPr>
        <p:spPr bwMode="auto">
          <a:xfrm flipV="1">
            <a:off x="2766653" y="3382061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3328641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967437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2057628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996212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2053201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BC369-7036-E73F-1776-C6E798AD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70F5D4-3038-332A-F036-8EDDF476FA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C55E5B5-42F9-3E6D-81F4-25E316CCF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sz="2400" b="0" i="1" dirty="0"/>
              <a:t>Hier steht die Subheadline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CAB6C8E-CE25-8AAD-35D4-884F186F5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err="1"/>
              <a:t>Fließtext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Aufzählung</a:t>
            </a:r>
            <a:r>
              <a:rPr lang="en-US" dirty="0"/>
              <a:t> und </a:t>
            </a:r>
            <a:r>
              <a:rPr lang="en-US" dirty="0" err="1"/>
              <a:t>Einrückung</a:t>
            </a:r>
            <a:r>
              <a:rPr lang="en-US" dirty="0"/>
              <a:t>. </a:t>
            </a:r>
            <a:r>
              <a:rPr lang="en-US" b="1" dirty="0" err="1"/>
              <a:t>Hervorhebung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Ebenen</a:t>
            </a:r>
            <a:r>
              <a:rPr lang="en-US" dirty="0"/>
              <a:t> </a:t>
            </a:r>
            <a:r>
              <a:rPr lang="en-US" dirty="0" err="1"/>
              <a:t>fett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Ebene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Einrückung</a:t>
            </a:r>
            <a:r>
              <a:rPr lang="en-US" dirty="0"/>
              <a:t> und </a:t>
            </a:r>
            <a:r>
              <a:rPr lang="en-US" dirty="0" err="1"/>
              <a:t>Aufzählungszeichen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Ebene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Einrückung</a:t>
            </a:r>
            <a:r>
              <a:rPr lang="en-US" dirty="0"/>
              <a:t> und </a:t>
            </a:r>
            <a:r>
              <a:rPr lang="en-US" dirty="0" err="1"/>
              <a:t>Aufzählungszeichen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Ebene </a:t>
            </a:r>
            <a:r>
              <a:rPr lang="en-US" dirty="0" err="1"/>
              <a:t>kursiv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Einrückung</a:t>
            </a:r>
            <a:r>
              <a:rPr lang="en-US" dirty="0"/>
              <a:t> und </a:t>
            </a:r>
            <a:r>
              <a:rPr lang="en-US" dirty="0" err="1"/>
              <a:t>Aufzählungszeichen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Ebene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Einrückung</a:t>
            </a:r>
            <a:r>
              <a:rPr lang="en-US" dirty="0"/>
              <a:t> und </a:t>
            </a:r>
            <a:r>
              <a:rPr lang="en-US" dirty="0" err="1"/>
              <a:t>Aufzählungszeichen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5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B8943FE-9428-0D4C-2ABC-124157CA9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sz="2400" b="0" i="1" dirty="0"/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3D08-702E-623D-C0C5-7D490C59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367E4-8D1F-6C4A-7167-A20253783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7EB201C-C935-B8AF-096E-41CF19C7B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A5ADBA-3556-FADF-67A2-B1D012FE5A9C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0693BD-6836-7199-4CC3-8F36D8B4980E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2A06A-E8D0-B71B-67FB-A74B682EF6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AA72B-5A5A-1023-B03A-C43CFFF2166D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5007A-648A-A424-BF3A-4C49BC3CA33E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98F46-D712-85BF-E0E7-A967DCECCFB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0329E-054A-75A5-0C55-FFF0BD70EA7C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2A1F41-FE77-2BCC-EEEB-B6DC7AB2F94F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5BCA7-1FF0-0936-C741-3EBAF9989E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AFDECC-B85F-3E97-2CE4-6FA170406E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671943-2C9F-F599-9BFE-29501D644134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AF8207-17F9-7A14-07DD-987ACC198958}"/>
              </a:ext>
            </a:extLst>
          </p:cNvPr>
          <p:cNvGrpSpPr/>
          <p:nvPr/>
        </p:nvGrpSpPr>
        <p:grpSpPr>
          <a:xfrm flipH="1">
            <a:off x="5458922" y="1768282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68BE3D-D732-6B17-72D4-C464D0ABC7B2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9DE2CB-1A04-285B-F334-48D41036197D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0DE07C-4ABD-A6C5-22AB-5426F6A71D14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DCD88-29CF-E720-61F1-062F4C9BD8CE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C13EA8-247E-CFD8-B17A-27C3E40868E8}"/>
              </a:ext>
            </a:extLst>
          </p:cNvPr>
          <p:cNvSpPr txBox="1"/>
          <p:nvPr/>
        </p:nvSpPr>
        <p:spPr>
          <a:xfrm>
            <a:off x="6426850" y="1996212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7FA33D-AD51-8ACF-2E15-00706D45E3D9}"/>
              </a:ext>
            </a:extLst>
          </p:cNvPr>
          <p:cNvCxnSpPr>
            <a:cxnSpLocks/>
            <a:stCxn id="29" idx="1"/>
            <a:endCxn id="22" idx="1"/>
          </p:cNvCxnSpPr>
          <p:nvPr/>
        </p:nvCxnSpPr>
        <p:spPr bwMode="auto">
          <a:xfrm flipH="1" flipV="1">
            <a:off x="6050396" y="2053201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1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8F4A-9E72-D820-9E3D-6B1BB121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08D93B-489D-4BBD-6D2B-9484F4880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4CB58BA-8F69-4F52-EB6D-EDCB21E27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54339-7C10-7B43-F6FD-52ECD8B44391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CE777A-0DD1-2D25-B771-B5DD9CBBA96B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341A7-7868-3FB0-6CED-B3426BAA453C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335C-AD2A-FBB2-0A97-1257729290CF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812B8-A85E-4DCE-C657-65F6E949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C77ACF-5337-2358-067B-C02BB344D72A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D5845A-0466-D1B3-CDBB-105C37CA3AF0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60B9FA-AD38-7B2D-AB4B-B5A4827958F1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661E3-65D7-5978-AE87-4C3304DA0B4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F46AD0-A1A3-D6F8-CDED-CA6E7CFC0865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507F25-C2C5-03D9-99BE-9751DA8803DB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9191F-3898-5C2E-AB05-F1A482A93590}"/>
              </a:ext>
            </a:extLst>
          </p:cNvPr>
          <p:cNvSpPr/>
          <p:nvPr/>
        </p:nvSpPr>
        <p:spPr bwMode="auto">
          <a:xfrm>
            <a:off x="4220488" y="1774579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3BB149-98F3-EC22-8232-D68296DEFE70}"/>
              </a:ext>
            </a:extLst>
          </p:cNvPr>
          <p:cNvSpPr/>
          <p:nvPr/>
        </p:nvSpPr>
        <p:spPr bwMode="auto">
          <a:xfrm>
            <a:off x="4382103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FFC96-5CD0-81DD-783A-EC4653ED81A7}"/>
              </a:ext>
            </a:extLst>
          </p:cNvPr>
          <p:cNvSpPr/>
          <p:nvPr/>
        </p:nvSpPr>
        <p:spPr bwMode="auto">
          <a:xfrm>
            <a:off x="4722251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83256-AE32-3B9C-C76D-A905CD8300CC}"/>
              </a:ext>
            </a:extLst>
          </p:cNvPr>
          <p:cNvSpPr txBox="1"/>
          <p:nvPr/>
        </p:nvSpPr>
        <p:spPr>
          <a:xfrm>
            <a:off x="4402904" y="18667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DCD60C-7ACC-F9C3-3271-956AE2FAC9E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3792064" y="2057628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1B614-C1F2-0F81-01CE-4B8EDCB4AB76}"/>
              </a:ext>
            </a:extLst>
          </p:cNvPr>
          <p:cNvSpPr txBox="1"/>
          <p:nvPr/>
        </p:nvSpPr>
        <p:spPr>
          <a:xfrm>
            <a:off x="3038178" y="1967437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</p:spTree>
    <p:extLst>
      <p:ext uri="{BB962C8B-B14F-4D97-AF65-F5344CB8AC3E}">
        <p14:creationId xmlns:p14="http://schemas.microsoft.com/office/powerpoint/2010/main" val="275949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2381"/>
            <a:ext cx="777240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49F1-E433-AA30-5EC0-BD357D66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15256-DB4D-DC1A-5917-516298250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E3CB906-E7A1-995E-AFD4-D6A6C36B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A1A8-FD6B-3138-37FC-8C91505A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00" y="2485245"/>
            <a:ext cx="2380000" cy="2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74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3" name="Picture 2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1BB8FFE2-7E50-63FB-BB5A-C2928AA0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" y="2275091"/>
            <a:ext cx="4744440" cy="3740400"/>
          </a:xfrm>
          <a:prstGeom prst="rect">
            <a:avLst/>
          </a:prstGeom>
        </p:spPr>
      </p:pic>
      <p:pic>
        <p:nvPicPr>
          <p:cNvPr id="6" name="Picture 5" descr="A diagram of a hexagon with numbers and letters&#10;&#10;Description automatically generated">
            <a:extLst>
              <a:ext uri="{FF2B5EF4-FFF2-40B4-BE49-F238E27FC236}">
                <a16:creationId xmlns:a16="http://schemas.microsoft.com/office/drawing/2014/main" id="{C610D0AF-B0E7-1044-3125-5424BC0A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275091"/>
            <a:ext cx="4018724" cy="3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773432F-E653-4282-96AA-0C3662A4EB5F}" type="slidenum">
              <a:rPr lang="de-DE"/>
              <a:pPr/>
              <a:t>23</a:t>
            </a:fld>
            <a:endParaRPr lang="de-DE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306388" y="2498725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Kapitel 1</a:t>
            </a:r>
            <a:endParaRPr lang="de-DE" sz="2400" i="1"/>
          </a:p>
        </p:txBody>
      </p:sp>
      <p:graphicFrame>
        <p:nvGraphicFramePr>
          <p:cNvPr id="13316" name="Group 4"/>
          <p:cNvGraphicFramePr>
            <a:graphicFrameLocks noGrp="1"/>
          </p:cNvGraphicFramePr>
          <p:nvPr>
            <p:ph type="tbl" idx="1"/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Kapitel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Kapitel 2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Kurze Beschreibung oder Auflistung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Das Inhaltsverzeichnis ist eine Tabelle mit drei Spalten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Kapitelnummer und Seitenzahl werden durch Umbrüche und Leerzeilen mit der Beschreibung in eine Ebene gebracht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Das aktuelle Kapitel wird durch ein Rechteck hervorgehoben, das Sie links anklicken können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Seite x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Seite </a:t>
                      </a:r>
                      <a:r>
                        <a:rPr kumimoji="0" lang="de-DE" sz="17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CAEED438-B660-4C04-BC25-4C23CCFBC7F4}" type="slidenum">
              <a:rPr lang="de-DE"/>
              <a:pPr/>
              <a:t>24</a:t>
            </a:fld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Textfolie zweispaltig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z="1700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D35A6D1-10F6-44CF-9111-9D0A7E046229}" type="slidenum">
              <a:rPr lang="de-DE"/>
              <a:pPr/>
              <a:t>25</a:t>
            </a:fld>
            <a:endParaRPr lang="de-DE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Textfolie mit Bild</a:t>
            </a:r>
            <a:br>
              <a:rPr lang="en-US" sz="2400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2138363"/>
            <a:ext cx="4464050" cy="4522787"/>
          </a:xfrm>
        </p:spPr>
        <p:txBody>
          <a:bodyPr/>
          <a:lstStyle/>
          <a:p>
            <a:endParaRPr lang="en-US"/>
          </a:p>
        </p:txBody>
      </p:sp>
      <p:pic>
        <p:nvPicPr>
          <p:cNvPr id="16394" name="Rectangle 9" descr="Andy_Spyra1906200800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33130"/>
          <a:stretch>
            <a:fillRect/>
          </a:stretch>
        </p:blipFill>
        <p:spPr bwMode="gray">
          <a:xfrm>
            <a:off x="5130800" y="2125663"/>
            <a:ext cx="338455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7904B16-A1A9-4FCD-9130-A2400ACBA0C8}" type="slidenum">
              <a:rPr lang="de-DE"/>
              <a:pPr/>
              <a:t>26</a:t>
            </a:fld>
            <a:endParaRPr lang="de-DE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Bildfolie</a:t>
            </a:r>
            <a:br>
              <a:rPr lang="en-US" sz="2400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6229350"/>
            <a:ext cx="7200900" cy="576263"/>
          </a:xfrm>
        </p:spPr>
        <p:txBody>
          <a:bodyPr/>
          <a:lstStyle/>
          <a:p>
            <a:r>
              <a:rPr lang="en-US" sz="1400" b="1"/>
              <a:t>Bildunterschrift fett</a:t>
            </a:r>
          </a:p>
          <a:p>
            <a:r>
              <a:rPr lang="en-US" sz="1400"/>
              <a:t>Und zusätzlicher beschreibender Text 14 pt</a:t>
            </a:r>
          </a:p>
        </p:txBody>
      </p:sp>
      <p:pic>
        <p:nvPicPr>
          <p:cNvPr id="19462" name="Rectangle 9" descr="Andy_Spyra1906200800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 b="1479"/>
          <a:stretch>
            <a:fillRect/>
          </a:stretch>
        </p:blipFill>
        <p:spPr bwMode="gray">
          <a:xfrm>
            <a:off x="522288" y="2125663"/>
            <a:ext cx="6119812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88255D18-0AF0-4429-A96E-59C5FC24C8FC}" type="slidenum">
              <a:rPr lang="de-DE"/>
              <a:pPr/>
              <a:t>27</a:t>
            </a:fld>
            <a:endParaRPr lang="de-DE"/>
          </a:p>
        </p:txBody>
      </p:sp>
      <p:pic>
        <p:nvPicPr>
          <p:cNvPr id="20503" name="Rectangle 22" descr="Andy_Spyra1906200800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6" t="19646" b="43013"/>
          <a:stretch>
            <a:fillRect/>
          </a:stretch>
        </p:blipFill>
        <p:spPr bwMode="gray">
          <a:xfrm>
            <a:off x="4986338" y="2125663"/>
            <a:ext cx="33115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9" name="Rectangle 7" descr="Andy_Spyra1906200800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r="42464" b="21069"/>
          <a:stretch>
            <a:fillRect/>
          </a:stretch>
        </p:blipFill>
        <p:spPr bwMode="gray">
          <a:xfrm>
            <a:off x="522288" y="2125663"/>
            <a:ext cx="431958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Bildfolie mit zwei Bildern</a:t>
            </a:r>
            <a:br>
              <a:rPr lang="en-US" sz="2400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59363" y="4789488"/>
            <a:ext cx="3743325" cy="1368425"/>
          </a:xfrm>
          <a:noFill/>
        </p:spPr>
        <p:txBody>
          <a:bodyPr anchor="b"/>
          <a:lstStyle/>
          <a:p>
            <a:r>
              <a:rPr lang="en-US" sz="1400" b="1"/>
              <a:t>Bildunterschrift fett</a:t>
            </a:r>
          </a:p>
          <a:p>
            <a:r>
              <a:rPr lang="en-US" sz="1400"/>
              <a:t>Und zusätzlicher beschreibender Text 14 pt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1959A76B-4404-45BA-8D74-04ED350576FE}" type="slidenum">
              <a:rPr lang="de-DE"/>
              <a:pPr/>
              <a:t>28</a:t>
            </a:fld>
            <a:endParaRPr lang="de-DE"/>
          </a:p>
        </p:txBody>
      </p:sp>
      <p:pic>
        <p:nvPicPr>
          <p:cNvPr id="21506" name="Picture 2" descr="Platzhalter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0693400" cy="7561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22288" y="5564188"/>
            <a:ext cx="4248150" cy="1457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37160" rIns="182880" bIns="137160"/>
          <a:lstStyle/>
          <a:p>
            <a:pPr algn="l"/>
            <a:r>
              <a:rPr lang="en-US"/>
              <a:t>Ficiatisti blabor sum, comnis nis sendes aut</a:t>
            </a:r>
          </a:p>
          <a:p>
            <a:pPr algn="l"/>
            <a:r>
              <a:rPr lang="en-US"/>
              <a:t>pressimus re litata saperum repelliquas ut quibus</a:t>
            </a:r>
          </a:p>
          <a:p>
            <a:pPr algn="l"/>
            <a:r>
              <a:rPr lang="en-US"/>
              <a:t>aceptatis estiis autem essitate est fugiatet int hilis</a:t>
            </a:r>
          </a:p>
          <a:p>
            <a:pPr algn="l"/>
            <a:r>
              <a:rPr lang="en-US"/>
              <a:t>doloriae ipsania vero quo dolora dolut evelique</a:t>
            </a:r>
          </a:p>
          <a:p>
            <a:pPr algn="l"/>
            <a:r>
              <a:rPr lang="en-US"/>
              <a:t>num cor auda dignisq uianda alique asimpore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ABA64F84-B00F-4D7A-8D8C-DC84E8EED2A7}" type="slidenum">
              <a:rPr lang="de-DE"/>
              <a:pPr/>
              <a:t>29</a:t>
            </a:fld>
            <a:endParaRPr lang="de-DE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Organigramm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522288" y="2125663"/>
            <a:ext cx="1728787" cy="576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041650" y="2125663"/>
            <a:ext cx="1728788" cy="576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715125" y="2125663"/>
            <a:ext cx="1728788" cy="576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22288" y="4068763"/>
            <a:ext cx="1295400" cy="360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962150" y="4068763"/>
            <a:ext cx="1295400" cy="360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402013" y="4068763"/>
            <a:ext cx="1295400" cy="360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634038" y="4068763"/>
            <a:ext cx="1295400" cy="360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7218363" y="4068763"/>
            <a:ext cx="1295400" cy="360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82880" tIns="137160" rIns="182880" bIns="137160" anchor="ctr"/>
          <a:lstStyle/>
          <a:p>
            <a:r>
              <a:rPr lang="en-US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962150" y="5149850"/>
            <a:ext cx="6553200" cy="7191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82880" tIns="137160" rIns="182880" bIns="137160" anchor="ctr"/>
          <a:lstStyle/>
          <a:p>
            <a:r>
              <a:rPr lang="en-US"/>
              <a:t>Die Verbindungslinien sollen etwa dieLänge einer Pfeilspitze nah </a:t>
            </a:r>
          </a:p>
          <a:p>
            <a:r>
              <a:rPr lang="en-US"/>
              <a:t>an den Textfeldern platziert bzw. ausgerichtet werden</a:t>
            </a: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2322513" y="2413000"/>
            <a:ext cx="647700" cy="0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>
            <a:off x="4841875" y="2413000"/>
            <a:ext cx="1800225" cy="0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7651750" y="2773363"/>
            <a:ext cx="0" cy="1223962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1025525" y="2773363"/>
            <a:ext cx="0" cy="1223962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4051300" y="4502150"/>
            <a:ext cx="0" cy="576263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>
            <a:off x="4051300" y="2773363"/>
            <a:ext cx="0" cy="1223962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52" name="Freeform 24"/>
          <p:cNvSpPr>
            <a:spLocks/>
          </p:cNvSpPr>
          <p:nvPr/>
        </p:nvSpPr>
        <p:spPr bwMode="auto">
          <a:xfrm>
            <a:off x="1023938" y="3341688"/>
            <a:ext cx="1227137" cy="655637"/>
          </a:xfrm>
          <a:custGeom>
            <a:avLst/>
            <a:gdLst>
              <a:gd name="T0" fmla="*/ 0 w 781"/>
              <a:gd name="T1" fmla="*/ 0 h 398"/>
              <a:gd name="T2" fmla="*/ 781 w 781"/>
              <a:gd name="T3" fmla="*/ 0 h 398"/>
              <a:gd name="T4" fmla="*/ 781 w 781"/>
              <a:gd name="T5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1" h="398">
                <a:moveTo>
                  <a:pt x="0" y="0"/>
                </a:moveTo>
                <a:lnTo>
                  <a:pt x="781" y="0"/>
                </a:lnTo>
                <a:lnTo>
                  <a:pt x="781" y="398"/>
                </a:lnTo>
              </a:path>
            </a:pathLst>
          </a:custGeom>
          <a:noFill/>
          <a:ln w="6350" cap="flat" cmpd="sng">
            <a:solidFill>
              <a:schemeClr val="tx1"/>
            </a:solidFill>
            <a:prstDash val="sysDot"/>
            <a:round/>
            <a:headEnd type="non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54" name="Freeform 26"/>
          <p:cNvSpPr>
            <a:spLocks/>
          </p:cNvSpPr>
          <p:nvPr/>
        </p:nvSpPr>
        <p:spPr bwMode="auto">
          <a:xfrm flipH="1">
            <a:off x="6283325" y="3349625"/>
            <a:ext cx="1368425" cy="647700"/>
          </a:xfrm>
          <a:custGeom>
            <a:avLst/>
            <a:gdLst>
              <a:gd name="T0" fmla="*/ 0 w 781"/>
              <a:gd name="T1" fmla="*/ 0 h 398"/>
              <a:gd name="T2" fmla="*/ 781 w 781"/>
              <a:gd name="T3" fmla="*/ 0 h 398"/>
              <a:gd name="T4" fmla="*/ 781 w 781"/>
              <a:gd name="T5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1" h="398">
                <a:moveTo>
                  <a:pt x="0" y="0"/>
                </a:moveTo>
                <a:lnTo>
                  <a:pt x="781" y="0"/>
                </a:lnTo>
                <a:lnTo>
                  <a:pt x="781" y="398"/>
                </a:lnTo>
              </a:path>
            </a:pathLst>
          </a:custGeom>
          <a:noFill/>
          <a:ln w="6350" cap="flat" cmpd="sng">
            <a:solidFill>
              <a:schemeClr val="tx1"/>
            </a:solidFill>
            <a:prstDash val="sysDot"/>
            <a:round/>
            <a:headEnd type="non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6283325" y="4502150"/>
            <a:ext cx="0" cy="576263"/>
          </a:xfrm>
          <a:prstGeom prst="line">
            <a:avLst/>
          </a:prstGeom>
          <a:noFill/>
          <a:ln w="6350">
            <a:solidFill>
              <a:schemeClr val="tx1"/>
            </a:solidFill>
            <a:prstDash val="sysDot"/>
            <a:round/>
            <a:headEnd type="triangle" w="lg" len="sm"/>
            <a:tailEnd type="triangle" w="lg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0" tIns="137160" rIns="182880" bIns="13716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6" grpId="0"/>
      <p:bldP spid="21" grpId="0" animBg="1"/>
      <p:bldP spid="22" grpId="0" animBg="1"/>
      <p:bldP spid="23" grpId="0"/>
      <p:bldP spid="27" grpId="0"/>
      <p:bldP spid="29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1A0EDEF5-E59B-4A43-9F3E-607B2630313C}" type="slidenum">
              <a:rPr lang="de-DE"/>
              <a:pPr/>
              <a:t>30</a:t>
            </a:fld>
            <a:endParaRPr lang="de-DE"/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type="chart" sz="half" idx="1"/>
            <p:extLst>
              <p:ext uri="{D42A27DB-BD31-4B8C-83A1-F6EECF244321}">
                <p14:modId xmlns:p14="http://schemas.microsoft.com/office/powerpoint/2010/main" val="3643135040"/>
              </p:ext>
            </p:extLst>
          </p:nvPr>
        </p:nvGraphicFramePr>
        <p:xfrm>
          <a:off x="425450" y="2190750"/>
          <a:ext cx="5021263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Säulendiagramm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922963" y="2895600"/>
            <a:ext cx="3024187" cy="2879725"/>
          </a:xfrm>
        </p:spPr>
        <p:txBody>
          <a:bodyPr anchor="b"/>
          <a:lstStyle/>
          <a:p>
            <a:endParaRPr lang="en-US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899D31D1-3FF4-4E67-B8C1-69D719F87091}" type="slidenum">
              <a:rPr lang="de-DE"/>
              <a:pPr/>
              <a:t>31</a:t>
            </a:fld>
            <a:endParaRPr lang="de-DE"/>
          </a:p>
        </p:txBody>
      </p:sp>
      <p:graphicFrame>
        <p:nvGraphicFramePr>
          <p:cNvPr id="2" name="Object 2"/>
          <p:cNvGraphicFramePr>
            <a:graphicFrameLocks noGrp="1" noChangeAspect="1"/>
          </p:cNvGraphicFramePr>
          <p:nvPr>
            <p:ph type="chart" sz="half" idx="1"/>
            <p:extLst>
              <p:ext uri="{D42A27DB-BD31-4B8C-83A1-F6EECF244321}">
                <p14:modId xmlns:p14="http://schemas.microsoft.com/office/powerpoint/2010/main" val="3600059934"/>
              </p:ext>
            </p:extLst>
          </p:nvPr>
        </p:nvGraphicFramePr>
        <p:xfrm>
          <a:off x="312738" y="1828800"/>
          <a:ext cx="7348537" cy="389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700" name="Rectangle 4"/>
          <p:cNvSpPr>
            <a:spLocks noGrp="1" noChangeArrowheads="1"/>
          </p:cNvSpPr>
          <p:nvPr>
            <p:ph type="body" sz="half" idx="2"/>
          </p:nvPr>
        </p:nvSpPr>
        <p:spPr bwMode="gray">
          <a:xfrm>
            <a:off x="522288" y="6157755"/>
            <a:ext cx="7200900" cy="5762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00" b="1" dirty="0" err="1"/>
              <a:t>Bildunterschrift</a:t>
            </a:r>
            <a:r>
              <a:rPr lang="en-US" sz="1400" b="1" dirty="0"/>
              <a:t> </a:t>
            </a:r>
            <a:r>
              <a:rPr lang="en-US" sz="1400" b="1" dirty="0" err="1"/>
              <a:t>fett</a:t>
            </a:r>
            <a:endParaRPr lang="en-US" sz="1400" b="1" dirty="0"/>
          </a:p>
          <a:p>
            <a:r>
              <a:rPr lang="en-US" sz="1400" dirty="0"/>
              <a:t>Und </a:t>
            </a:r>
            <a:r>
              <a:rPr lang="en-US" sz="1400" dirty="0" err="1"/>
              <a:t>zusätzlicher</a:t>
            </a:r>
            <a:r>
              <a:rPr lang="en-US" sz="1400" dirty="0"/>
              <a:t> </a:t>
            </a:r>
            <a:r>
              <a:rPr lang="en-US" sz="1400" dirty="0" err="1"/>
              <a:t>beschreibender</a:t>
            </a:r>
            <a:r>
              <a:rPr lang="en-US" sz="1400" dirty="0"/>
              <a:t> Text 14 </a:t>
            </a:r>
            <a:r>
              <a:rPr lang="en-US" sz="1400" dirty="0" err="1"/>
              <a:t>pt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Tortendiagramm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E0DD92A3-CD9C-40B8-AD16-A19D054E677B}" type="slidenum">
              <a:rPr lang="de-DE"/>
              <a:pPr/>
              <a:t>32</a:t>
            </a:fld>
            <a:endParaRPr lang="de-DE"/>
          </a:p>
        </p:txBody>
      </p:sp>
      <p:graphicFrame>
        <p:nvGraphicFramePr>
          <p:cNvPr id="2" name="Object 2"/>
          <p:cNvGraphicFramePr>
            <a:graphicFrameLocks noGrp="1" noChangeAspect="1"/>
          </p:cNvGraphicFramePr>
          <p:nvPr>
            <p:ph type="chart" sz="half" idx="1"/>
            <p:extLst>
              <p:ext uri="{D42A27DB-BD31-4B8C-83A1-F6EECF244321}">
                <p14:modId xmlns:p14="http://schemas.microsoft.com/office/powerpoint/2010/main" val="3865801088"/>
              </p:ext>
            </p:extLst>
          </p:nvPr>
        </p:nvGraphicFramePr>
        <p:xfrm>
          <a:off x="280988" y="1827213"/>
          <a:ext cx="8612187" cy="394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Liniendiagramm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A6DDC716-8D86-4CF3-9BE2-6F1AC9FA8D8A}" type="slidenum">
              <a:rPr lang="de-DE"/>
              <a:pPr/>
              <a:t>33</a:t>
            </a:fld>
            <a:endParaRPr lang="de-DE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Tabelle</a:t>
            </a:r>
            <a:br>
              <a:rPr lang="en-US"/>
            </a:br>
            <a:r>
              <a:rPr lang="de-DE" sz="2400" b="0" i="1"/>
              <a:t>Hier steht die Subheadline</a:t>
            </a:r>
            <a:endParaRPr lang="en-US" sz="2400" b="0" i="1"/>
          </a:p>
        </p:txBody>
      </p:sp>
      <p:graphicFrame>
        <p:nvGraphicFramePr>
          <p:cNvPr id="31920" name="Group 176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199210755"/>
              </p:ext>
            </p:extLst>
          </p:nvPr>
        </p:nvGraphicFramePr>
        <p:xfrm>
          <a:off x="522288" y="2138363"/>
          <a:ext cx="7993062" cy="3730626"/>
        </p:xfrm>
        <a:graphic>
          <a:graphicData uri="http://schemas.openxmlformats.org/drawingml/2006/table">
            <a:tbl>
              <a:tblPr/>
              <a:tblGrid>
                <a:gridCol w="199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1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3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4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1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antux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 weimi Kameran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ost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2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weimi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Kameran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 antux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ost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3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ost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antux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4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antux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 ost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weimi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Kameran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5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ost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 weimi Kameran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antux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Angabe 6</a:t>
                      </a:r>
                    </a:p>
                  </a:txBody>
                  <a:tcPr marL="182880" marR="182880" marT="137160" marB="137160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weimi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Kameran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Kisuali antux</a:t>
                      </a: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Druser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ost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82880" marR="182880" marT="137160" marB="137160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34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US"/>
              <a:t>Vielen Dank für Ihre Aufmerksamkeit!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F21B69-AC26-EC36-8E55-C9714AA93B55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F8BE38-5F75-AF7C-C8B8-16AF6960E723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D04229-396A-060B-586A-FD59F9F4FAB9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47175A-A011-7DB6-1EDC-D611D121CA8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8D419-15F1-F683-F927-B6DF99D3B0F5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A20D27-518A-4E11-1AA2-8B371C1C8D95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8</a:t>
            </a:fld>
            <a:endParaRPr lang="de-DE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  <a:endParaRPr lang="de-DE" sz="2400" i="1" dirty="0"/>
          </a:p>
        </p:txBody>
      </p:sp>
      <p:graphicFrame>
        <p:nvGraphicFramePr>
          <p:cNvPr id="2115" name="Group 6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76494053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CD8F-2C6B-CF5A-FB82-DF23BC9E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2269E63B-19F1-FA1C-5944-07F08784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48493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1698DAC3-6E31-7D6A-5089-574F040AB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9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104E457-8513-0CE6-60F4-2AC91D7F1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62ABEA08-0292-94A8-08C1-CA4E51434837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79971527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844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FULLNAME" val="\\\\Inform004\\004 transfer\\projekte\\patrick\\projekte\\Hochschule Hannover\\ppt\\included data\\2012-10-15\\Andy_Spyra19062008003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FULLNAME" val="\\\\Inform004\\004 transfer\\projekte\\patrick\\projekte\\Hochschule Hannover\\ppt\\included data\\2012-10-15\\Andy_Spyra19062008003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FULLNAME" val="\\\\Inform004\\004 transfer\\projekte\\patrick\\projekte\\Hochschule Hannover\\ppt\\included data\\2012-10-15\\Andy_Spyra19062008003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FULLNAME" val="\\\\Inform004\\004 transfer\\projekte\\patrick\\projekte\\Hochschule Hannover\\ppt\\included data\\2012-10-15\\Andy_Spyra19062008003.jpg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991</Words>
  <Application>Microsoft Macintosh PowerPoint</Application>
  <PresentationFormat>Custom</PresentationFormat>
  <Paragraphs>328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Courier New</vt:lpstr>
      <vt:lpstr>Helvetica Neue</vt:lpstr>
      <vt:lpstr>Standarddesign</vt:lpstr>
      <vt:lpstr>Leveraging Pretrained Unimodal Models for Efficient Vision-Language Pretraining</vt:lpstr>
      <vt:lpstr>Motivation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Contents</vt:lpstr>
      <vt:lpstr>Contents</vt:lpstr>
      <vt:lpstr>Research Objective (Contribution)</vt:lpstr>
      <vt:lpstr>Method Architecture</vt:lpstr>
      <vt:lpstr>Method Architecture</vt:lpstr>
      <vt:lpstr>Textfolie Hier steht die Subheadline</vt:lpstr>
      <vt:lpstr>Results Retrieval</vt:lpstr>
      <vt:lpstr>Limitations Fine-grained Alignment</vt:lpstr>
      <vt:lpstr>Limitations Fine-grained Alignment</vt:lpstr>
      <vt:lpstr>Limitations Visual Reasoning</vt:lpstr>
      <vt:lpstr>Limitations Visual Reasoning</vt:lpstr>
      <vt:lpstr>Limitations Visual Reasoning</vt:lpstr>
      <vt:lpstr>Limitations Unimodal Performance</vt:lpstr>
      <vt:lpstr>Conclusion Research Objectives</vt:lpstr>
      <vt:lpstr>Conclusion Vision-Language Landscape</vt:lpstr>
      <vt:lpstr>Kapitel 1</vt:lpstr>
      <vt:lpstr>Textfolie zweispaltig Hier steht die Subheadline</vt:lpstr>
      <vt:lpstr>Textfolie mit Bild Hier steht die Subheadline</vt:lpstr>
      <vt:lpstr>Bildfolie Hier steht die Subheadline</vt:lpstr>
      <vt:lpstr>Bildfolie mit zwei Bildern Hier steht die Subheadline</vt:lpstr>
      <vt:lpstr>PowerPoint Presentation</vt:lpstr>
      <vt:lpstr>Organigramm Hier steht die Subheadline</vt:lpstr>
      <vt:lpstr>Säulendiagramm Hier steht die Subheadline</vt:lpstr>
      <vt:lpstr>Tortendiagramm Hier steht die Subheadline</vt:lpstr>
      <vt:lpstr>Liniendiagramm Hier steht die Subheadline</vt:lpstr>
      <vt:lpstr>Tabelle Hier steht die Subheadline</vt:lpstr>
      <vt:lpstr>Vielen Dank für Ihre Aufmerksamkeit!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70</cp:revision>
  <dcterms:created xsi:type="dcterms:W3CDTF">2012-10-15T09:49:53Z</dcterms:created>
  <dcterms:modified xsi:type="dcterms:W3CDTF">2024-10-18T22:16:35Z</dcterms:modified>
</cp:coreProperties>
</file>